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3" r:id="rId7"/>
    <p:sldId id="314" r:id="rId8"/>
    <p:sldId id="317" r:id="rId9"/>
    <p:sldId id="318" r:id="rId10"/>
    <p:sldId id="321" r:id="rId11"/>
    <p:sldId id="328" r:id="rId12"/>
    <p:sldId id="323" r:id="rId13"/>
    <p:sldId id="324" r:id="rId14"/>
    <p:sldId id="315" r:id="rId15"/>
    <p:sldId id="316" r:id="rId16"/>
    <p:sldId id="319" r:id="rId17"/>
    <p:sldId id="320" r:id="rId18"/>
    <p:sldId id="325" r:id="rId19"/>
    <p:sldId id="32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FF"/>
    <a:srgbClr val="FF99FF"/>
    <a:srgbClr val="B9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704614"/>
            <a:ext cx="4654297" cy="228722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2022 Year 7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Classifications ‘Identifying features of Animalia Phylums’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588" y="4020502"/>
            <a:ext cx="3503122" cy="1244361"/>
          </a:xfrm>
        </p:spPr>
        <p:txBody>
          <a:bodyPr>
            <a:normAutofit/>
          </a:bodyPr>
          <a:lstStyle/>
          <a:p>
            <a:pPr algn="l"/>
            <a:endParaRPr lang="en-US" sz="1800" dirty="0">
              <a:solidFill>
                <a:srgbClr val="FC05CB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Written By Miss Serafino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Phylum's of Kingdom Animalia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31" y="2033920"/>
            <a:ext cx="10988889" cy="1395080"/>
          </a:xfrm>
        </p:spPr>
        <p:txBody>
          <a:bodyPr>
            <a:normAutofit/>
          </a:bodyPr>
          <a:lstStyle/>
          <a:p>
            <a:pPr marL="36900" indent="0" algn="ctr">
              <a:buClr>
                <a:schemeClr val="bg1"/>
              </a:buClr>
              <a:buNone/>
            </a:pPr>
            <a:r>
              <a: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multiple phylum's (categories) within the Kingdom Animalia. Within this lesson we will look at the following: </a:t>
            </a:r>
          </a:p>
          <a:p>
            <a:pPr marL="36900" indent="0" algn="ctr">
              <a:buClr>
                <a:schemeClr val="bg1"/>
              </a:buClr>
              <a:buNone/>
            </a:pPr>
            <a:endParaRPr lang="en-A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9DAF7-F231-5358-C5D7-806379B6216F}"/>
              </a:ext>
            </a:extLst>
          </p:cNvPr>
          <p:cNvSpPr txBox="1"/>
          <p:nvPr/>
        </p:nvSpPr>
        <p:spPr>
          <a:xfrm>
            <a:off x="1651582" y="3319235"/>
            <a:ext cx="4439093" cy="2955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Poriferans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Platyhelminthes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Molluscs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Arthropods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0EF13B-7092-767D-DC0F-7A98F9ECF09F}"/>
              </a:ext>
            </a:extLst>
          </p:cNvPr>
          <p:cNvSpPr txBox="1"/>
          <p:nvPr/>
        </p:nvSpPr>
        <p:spPr>
          <a:xfrm>
            <a:off x="6618351" y="3429000"/>
            <a:ext cx="4439093" cy="2955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Cnidarians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Nematodes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Echinoderms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Chordates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379C02-BB8E-4D8B-03F6-405DC688A744}"/>
              </a:ext>
            </a:extLst>
          </p:cNvPr>
          <p:cNvSpPr/>
          <p:nvPr/>
        </p:nvSpPr>
        <p:spPr>
          <a:xfrm>
            <a:off x="5610259" y="3131236"/>
            <a:ext cx="4439093" cy="35512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406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Cnidarians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32" y="2033920"/>
            <a:ext cx="5499768" cy="440941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Pronounced “Ni-</a:t>
            </a:r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Possess a soft hollow body with tentacles.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in bot fresh and marine water environments.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include jelly fish, anemone and coral. </a:t>
            </a:r>
            <a:endParaRPr lang="en-A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527D4-AF7C-E95A-BC12-9CD10599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05445" y="1217607"/>
            <a:ext cx="5880765" cy="46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6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Nematodes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32" y="2033920"/>
            <a:ext cx="5847098" cy="440941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Pronounced “</a:t>
            </a:r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-a-</a:t>
            </a:r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todes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Possess a more cylindrical body shape, which is not flattened.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worms and examples include eelworm and ascaris. </a:t>
            </a:r>
            <a:endParaRPr lang="en-A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AB521-A985-59D5-8273-B1EF7240D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0"/>
          <a:stretch/>
        </p:blipFill>
        <p:spPr>
          <a:xfrm rot="5400000">
            <a:off x="6129119" y="1294244"/>
            <a:ext cx="6013375" cy="42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Echinoderms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32" y="2033920"/>
            <a:ext cx="5166615" cy="440941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Pronounced “Ech-ino-derms”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in the sea and possess rough, spiny skin.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arms radiate from the centre of their body.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include star fish and sea urchins.</a:t>
            </a:r>
            <a:endParaRPr lang="en-A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EE128-5E93-B226-4E1E-31C75DE4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55" y="609600"/>
            <a:ext cx="4781246" cy="586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Chordates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32" y="2033920"/>
            <a:ext cx="7441982" cy="4409410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Pronounced “</a:t>
            </a:r>
            <a:r>
              <a:rPr lang="en-A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</a:t>
            </a: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-dates”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a range of animals, such as some vertebrates, amphibians, reptiles, birds and mammals.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animas must possess the five synapomorphies or primary characteristics at     some point of their larval or adulthood stage:</a:t>
            </a:r>
          </a:p>
          <a:p>
            <a:pPr marL="36900" indent="0">
              <a:buClr>
                <a:schemeClr val="bg1"/>
              </a:buClr>
              <a:buNone/>
            </a:pPr>
            <a:endParaRPr lang="en-A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animals include sharks, alligators, frogs.</a:t>
            </a:r>
            <a:endParaRPr lang="en-A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49E6E-84AD-2134-E769-A877F9C62BB5}"/>
              </a:ext>
            </a:extLst>
          </p:cNvPr>
          <p:cNvSpPr txBox="1"/>
          <p:nvPr/>
        </p:nvSpPr>
        <p:spPr>
          <a:xfrm>
            <a:off x="7825563" y="3429000"/>
            <a:ext cx="42104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endParaRPr lang="en-AU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notochord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dorsal hollow nerve cord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endostyle or thyroid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pharyngeal slits,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post-anal tail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endParaRPr lang="en-AU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0F53D-48C3-190D-2C05-93D6B40A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214" y="228600"/>
            <a:ext cx="372591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6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Task Continued…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17" y="1866900"/>
            <a:ext cx="11078317" cy="4409410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Aim: </a:t>
            </a: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poster on the other side of your created poster in pairs categorising the correct animals in their phylum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AU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Materials: </a:t>
            </a: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Sheet of paper, scissors, glue, coloured texters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AU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Method: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Select your partner to work with in creating your poster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Label your poster into the 4 phylum sections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Cut out the animals and glue them in the correct phylum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Colour in the animals and decorate your poster  </a:t>
            </a:r>
            <a:endParaRPr lang="en-A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A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A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25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7456"/>
            <a:ext cx="10353762" cy="12573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Task Checklist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13" y="1658678"/>
            <a:ext cx="11520974" cy="5010593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 my poster have a title?</a:t>
            </a:r>
          </a:p>
          <a:p>
            <a:pPr marL="414000" lvl="1" indent="0">
              <a:buClr>
                <a:schemeClr val="bg1"/>
              </a:buClr>
              <a:buNone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Title: Phylum's within the Kingdom Animalia </a:t>
            </a:r>
            <a:endParaRPr lang="en-A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 my poster have the four phylum labels? </a:t>
            </a:r>
          </a:p>
          <a:p>
            <a:pPr marL="414000" lvl="1" indent="0">
              <a:buClr>
                <a:schemeClr val="bg1"/>
              </a:buClr>
              <a:buNone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Cnidarians, Nematodes, Echinoderms, Chordates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we cut out all the animals?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we organised the animals into their phylum’s?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we glued the animals into their correct phylum’s listed on the poster?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we coloured in the animals?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we written our names on the poster?</a:t>
            </a:r>
            <a:endParaRPr lang="en-A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A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68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Phylum's of Kingdom Animalia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31" y="2033920"/>
            <a:ext cx="10988889" cy="1395080"/>
          </a:xfrm>
        </p:spPr>
        <p:txBody>
          <a:bodyPr>
            <a:normAutofit/>
          </a:bodyPr>
          <a:lstStyle/>
          <a:p>
            <a:pPr marL="36900" indent="0" algn="ctr">
              <a:buClr>
                <a:schemeClr val="bg1"/>
              </a:buClr>
              <a:buNone/>
            </a:pPr>
            <a:r>
              <a: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multiple phylum's (categories) within the Kingdom Animalia. Within this lesson we will look at the following: </a:t>
            </a:r>
          </a:p>
          <a:p>
            <a:pPr marL="36900" indent="0" algn="ctr">
              <a:buClr>
                <a:schemeClr val="bg1"/>
              </a:buClr>
              <a:buNone/>
            </a:pPr>
            <a:endParaRPr lang="en-A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9DAF7-F231-5358-C5D7-806379B6216F}"/>
              </a:ext>
            </a:extLst>
          </p:cNvPr>
          <p:cNvSpPr txBox="1"/>
          <p:nvPr/>
        </p:nvSpPr>
        <p:spPr>
          <a:xfrm>
            <a:off x="1651582" y="3319235"/>
            <a:ext cx="4439093" cy="2955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Poriferans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Platyhelminthes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Molluscs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Arthropods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0EF13B-7092-767D-DC0F-7A98F9ECF09F}"/>
              </a:ext>
            </a:extLst>
          </p:cNvPr>
          <p:cNvSpPr txBox="1"/>
          <p:nvPr/>
        </p:nvSpPr>
        <p:spPr>
          <a:xfrm>
            <a:off x="6618351" y="3429000"/>
            <a:ext cx="4439093" cy="2955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Cnidarians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Nematodes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Echinoderms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Chordates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379C02-BB8E-4D8B-03F6-405DC688A744}"/>
              </a:ext>
            </a:extLst>
          </p:cNvPr>
          <p:cNvSpPr/>
          <p:nvPr/>
        </p:nvSpPr>
        <p:spPr>
          <a:xfrm>
            <a:off x="913795" y="3083442"/>
            <a:ext cx="4439093" cy="35512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804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Poriferans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32" y="2033920"/>
            <a:ext cx="5740774" cy="4409410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Pronounced “Por-if-er-</a:t>
            </a:r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simplest multicellular organisms ‘sponges’ that are mainly found in marine habitats.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organisms have a spongy body with pores and posses a canal system that helps the circulation of water (carrying oxygen) and food particles. </a:t>
            </a:r>
            <a:endParaRPr lang="en-A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7748A-0B65-1A56-B61B-AB1938F0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317" y="255181"/>
            <a:ext cx="5022723" cy="63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5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Platyhelminthes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32" y="2089739"/>
            <a:ext cx="6591378" cy="440941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Pronounced “Platy-</a:t>
            </a:r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minthes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Possess a soft, long and flattened body. The flat body is very noticeable.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is bilaterally symmetrical, which means both the left and right side of the body have the same design.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include flatworms and tapeworms. </a:t>
            </a:r>
            <a:endParaRPr lang="en-A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4548C-41A6-F10E-A7EB-B55C3DA3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10648" y="1343914"/>
            <a:ext cx="6112393" cy="419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2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Molluscs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32" y="2033920"/>
            <a:ext cx="5499768" cy="440941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Pronounced “Moll-us-</a:t>
            </a:r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cs’</a:t>
            </a:r>
            <a:endParaRPr lang="en-A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Possess a soft body that is unsegmented (not divided into different segments)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Usually have a protective shell.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include octopus, snails, mussels and oysters. </a:t>
            </a:r>
            <a:endParaRPr lang="en-A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0FB012-D7A8-AC93-26B5-94584C0C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76" y="1238250"/>
            <a:ext cx="5540509" cy="46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Arthropods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32" y="2033920"/>
            <a:ext cx="5166615" cy="440941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Pronounced “</a:t>
            </a:r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-pods”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Possess segmented bodies and have their legs paired/joined together.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Examples include spiders, scorpions, crabs, </a:t>
            </a:r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butterflys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A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666E0-B815-9D36-5A7D-38BA5D41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55" y="304800"/>
            <a:ext cx="48490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8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Task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31" y="2033920"/>
            <a:ext cx="11078317" cy="4409410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Aim: </a:t>
            </a: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poster in pairs categorising the correct animals in their phylum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AU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Materials: </a:t>
            </a: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Sheet of paper, scissors, glue, coloured texters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AU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Method: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Select your partner to work with in creating your poster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Label your poster into the 4 phylum sections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Cut out the animals and glue them in the correct phylum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Colour in the animals and decorate your poster  </a:t>
            </a:r>
            <a:endParaRPr lang="en-A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A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A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63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8259"/>
            <a:ext cx="1801312" cy="2211571"/>
          </a:xfrm>
        </p:spPr>
        <p:txBody>
          <a:bodyPr>
            <a:normAutofit/>
          </a:bodyPr>
          <a:lstStyle/>
          <a:p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Task 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FCE03-8DB9-4D1F-BA3C-08262671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78" y="123245"/>
            <a:ext cx="10098965" cy="6611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D54FCC-D0AD-45C1-8F2F-566DF0FDD80B}"/>
              </a:ext>
            </a:extLst>
          </p:cNvPr>
          <p:cNvSpPr txBox="1"/>
          <p:nvPr/>
        </p:nvSpPr>
        <p:spPr>
          <a:xfrm>
            <a:off x="1921078" y="6180756"/>
            <a:ext cx="4116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Phylum’s within the Kingdom Animalia</a:t>
            </a:r>
          </a:p>
          <a:p>
            <a:r>
              <a:rPr lang="en-AU" sz="1200" b="1" dirty="0">
                <a:solidFill>
                  <a:schemeClr val="bg1"/>
                </a:solidFill>
              </a:rPr>
              <a:t>By Miss Serafino  </a:t>
            </a:r>
          </a:p>
        </p:txBody>
      </p:sp>
    </p:spTree>
    <p:extLst>
      <p:ext uri="{BB962C8B-B14F-4D97-AF65-F5344CB8AC3E}">
        <p14:creationId xmlns:p14="http://schemas.microsoft.com/office/powerpoint/2010/main" val="159193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B9EDFF"/>
            </a:gs>
            <a:gs pos="93000">
              <a:srgbClr val="FFB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01AA-C751-F822-A5EE-8246DA6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79" y="247255"/>
            <a:ext cx="10353762" cy="1257300"/>
          </a:xfrm>
        </p:spPr>
        <p:txBody>
          <a:bodyPr/>
          <a:lstStyle/>
          <a:p>
            <a:pPr algn="l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Task Checklist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7B27-D7F9-A725-32F0-3BF5DF8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84" y="1484852"/>
            <a:ext cx="11520974" cy="5160498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 my poster have a title?</a:t>
            </a:r>
          </a:p>
          <a:p>
            <a:pPr marL="414000" lvl="1" indent="0">
              <a:buClr>
                <a:schemeClr val="bg1"/>
              </a:buClr>
              <a:buNone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Title: Phylum's within the Kingdom Animalia </a:t>
            </a:r>
            <a:endParaRPr lang="en-A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 my poster have the four phylum labels? </a:t>
            </a:r>
          </a:p>
          <a:p>
            <a:pPr marL="414000" lvl="1" indent="0">
              <a:buClr>
                <a:schemeClr val="bg1"/>
              </a:buClr>
              <a:buNone/>
            </a:pP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Poriferans, Platyhelminthes, Molluscs and                                                                  Arthropods</a:t>
            </a:r>
            <a:endParaRPr lang="en-A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we cut out all the animals?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we organised the animals into their phylum’s?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we glued the animals into their correct phylum’s listed on the poster?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we coloured in the animals?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we written our names on the poster?</a:t>
            </a:r>
            <a:endParaRPr lang="en-A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A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398A6-20C7-4DFA-AC9F-2684A6A1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33" y="212652"/>
            <a:ext cx="4493114" cy="43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593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{C0050D52-F41B-45FB-A323-3720CEF28F81}tf00934815_win32</Template>
  <TotalTime>173</TotalTime>
  <Words>736</Words>
  <Application>Microsoft Office PowerPoint</Application>
  <PresentationFormat>Widescreen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Goudy Old Style</vt:lpstr>
      <vt:lpstr>Wingdings</vt:lpstr>
      <vt:lpstr>Wingdings 2</vt:lpstr>
      <vt:lpstr>SlateVTI</vt:lpstr>
      <vt:lpstr>2022 Year 7 Classifications ‘Identifying features of Animalia Phylums’</vt:lpstr>
      <vt:lpstr>Phylum's of Kingdom Animalia</vt:lpstr>
      <vt:lpstr>Poriferans </vt:lpstr>
      <vt:lpstr>Platyhelminthes</vt:lpstr>
      <vt:lpstr>Molluscs   </vt:lpstr>
      <vt:lpstr>Arthropods    </vt:lpstr>
      <vt:lpstr>Student Task  </vt:lpstr>
      <vt:lpstr>Student Task Example </vt:lpstr>
      <vt:lpstr>Student Task Checklist  </vt:lpstr>
      <vt:lpstr>Phylum's of Kingdom Animalia</vt:lpstr>
      <vt:lpstr>Cnidarians  </vt:lpstr>
      <vt:lpstr>Nematodes   </vt:lpstr>
      <vt:lpstr>Echinoderms    </vt:lpstr>
      <vt:lpstr>Chordates     </vt:lpstr>
      <vt:lpstr>Student Task Continued… </vt:lpstr>
      <vt:lpstr>Student Task Checklist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Jessica Serafino</dc:creator>
  <cp:lastModifiedBy>OPACAK Ivan [Safety Bay Senior High School]</cp:lastModifiedBy>
  <cp:revision>48</cp:revision>
  <dcterms:created xsi:type="dcterms:W3CDTF">2022-06-13T13:02:54Z</dcterms:created>
  <dcterms:modified xsi:type="dcterms:W3CDTF">2022-06-15T01:54:51Z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